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2.23\&#1050;&#1088;&#1072;&#1089;&#1086;&#1090;&#1072;%202023%20-%20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1636314383050037"/>
          <c:y val="0.1461556166261590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09265039545033"/>
          <c:y val="0.56727217461244694"/>
          <c:w val="0.68549694286001017"/>
          <c:h val="0.4327278253875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01.02.2023г.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C-45F1-96E1-BC518DC38022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01.02.2023г.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C-45F1-96E1-BC518DC38022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2"/>
                <c:pt idx="0">
                  <c:v>на 01.01.2023г.</c:v>
                </c:pt>
                <c:pt idx="1">
                  <c:v>на 01.02.2023г.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C-45F1-96E1-BC518DC380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80114823178E-2"/>
          <c:y val="0.35535700660087888"/>
          <c:w val="0.85283070866141741"/>
          <c:h val="0.178204028074687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8607890082605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</c:f>
              <c:numCache>
                <c:formatCode>#\ ##0.0</c:formatCode>
                <c:ptCount val="1"/>
                <c:pt idx="0">
                  <c:v>31.906479170000001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8-41E5-BAD1-8AE24EF3DE07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8-41E5-BAD1-8AE24EF3D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08-41E5-BAD1-8AE24EF3DE07}"/>
                </c:ext>
              </c:extLst>
            </c:dLbl>
            <c:dLbl>
              <c:idx val="3"/>
              <c:layout>
                <c:manualLayout>
                  <c:x val="-5.7700054452816119E-2"/>
                  <c:y val="2.3607533694097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08-41E5-BAD1-8AE24EF3DE07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08-41E5-BAD1-8AE24EF3DE07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08-41E5-BAD1-8AE24EF3DE07}"/>
                </c:ext>
              </c:extLst>
            </c:dLbl>
            <c:dLbl>
              <c:idx val="6"/>
              <c:layout>
                <c:manualLayout>
                  <c:x val="-4.0134911470893854E-2"/>
                  <c:y val="-4.5992834283446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08-41E5-BAD1-8AE24EF3DE07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08-41E5-BAD1-8AE24EF3DE07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08-41E5-BAD1-8AE24EF3DE07}"/>
                </c:ext>
              </c:extLst>
            </c:dLbl>
            <c:dLbl>
              <c:idx val="9"/>
              <c:layout>
                <c:manualLayout>
                  <c:x val="-3.3607378513220029E-2"/>
                  <c:y val="2.9674197155009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08-41E5-BAD1-8AE24EF3DE07}"/>
                </c:ext>
              </c:extLst>
            </c:dLbl>
            <c:dLbl>
              <c:idx val="10"/>
              <c:layout>
                <c:manualLayout>
                  <c:x val="-3.2074894312890796E-2"/>
                  <c:y val="5.6657607669237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08-41E5-BAD1-8AE24EF3DE07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08-41E5-BAD1-8AE24EF3D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108-41E5-BAD1-8AE24EF3DE07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08-41E5-BAD1-8AE24EF3DE07}"/>
                </c:ext>
              </c:extLst>
            </c:dLbl>
            <c:dLbl>
              <c:idx val="1"/>
              <c:layout>
                <c:manualLayout>
                  <c:x val="-1.7462717796775218E-2"/>
                  <c:y val="6.5652077840647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08-41E5-BAD1-8AE24EF3DE07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08-41E5-BAD1-8AE24EF3DE07}"/>
                </c:ext>
              </c:extLst>
            </c:dLbl>
            <c:dLbl>
              <c:idx val="3"/>
              <c:layout>
                <c:manualLayout>
                  <c:x val="-2.8190107199079835E-2"/>
                  <c:y val="5.0661294221631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08-41E5-BAD1-8AE24EF3DE07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08-41E5-BAD1-8AE24EF3DE07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08-41E5-BAD1-8AE24EF3DE07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08-41E5-BAD1-8AE24EF3D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</c:f>
              <c:numCache>
                <c:formatCode>0.0</c:formatCode>
                <c:ptCount val="1"/>
                <c:pt idx="0">
                  <c:v>65.734153105285401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108-41E5-BAD1-8AE24EF3D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5500482314088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EC-4BA4-98E4-970D1595B5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</c:f>
              <c:numCache>
                <c:formatCode>#\ ##0.0</c:formatCode>
                <c:ptCount val="1"/>
                <c:pt idx="0">
                  <c:v>26.929254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EC-4BA4-98E4-970D1595B574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EC-4BA4-98E4-970D1595B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8074717672313241E-2"/>
                  <c:y val="-5.0275058654194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EC-4BA4-98E4-970D1595B574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EC-4BA4-98E4-970D1595B574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EC-4BA4-98E4-970D1595B574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EC-4BA4-98E4-970D1595B574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EC-4BA4-98E4-970D1595B574}"/>
                </c:ext>
              </c:extLst>
            </c:dLbl>
            <c:dLbl>
              <c:idx val="11"/>
              <c:layout>
                <c:manualLayout>
                  <c:x val="-5.4500909981800363E-2"/>
                  <c:y val="5.62710384719584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EC-4BA4-98E4-970D1595B5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BEC-4BA4-98E4-970D1595B574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8335754118250971E-2"/>
                  <c:y val="2.4701144081352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EC-4BA4-98E4-970D1595B574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EC-4BA4-98E4-970D1595B574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EC-4BA4-98E4-970D1595B574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EC-4BA4-98E4-970D1595B57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</c:f>
              <c:numCache>
                <c:formatCode>0.0</c:formatCode>
                <c:ptCount val="1"/>
                <c:pt idx="0">
                  <c:v>90.687532799264616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BBEC-4BA4-98E4-970D1595B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0.10350867177253145"/>
                  <c:y val="4.83527696238002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5-4A4A-946F-389232EF48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63.488265146924824</c:v>
                </c:pt>
                <c:pt idx="1">
                  <c:v>-43.78098127854112</c:v>
                </c:pt>
                <c:pt idx="2">
                  <c:v>-7.6270963520627717</c:v>
                </c:pt>
                <c:pt idx="3">
                  <c:v>5.8693865105347571</c:v>
                </c:pt>
                <c:pt idx="4">
                  <c:v>-29.432476551421122</c:v>
                </c:pt>
                <c:pt idx="5">
                  <c:v>24.9603489090781</c:v>
                </c:pt>
                <c:pt idx="6">
                  <c:v>1.824378718673922</c:v>
                </c:pt>
                <c:pt idx="7">
                  <c:v>11.756207787632112</c:v>
                </c:pt>
                <c:pt idx="8">
                  <c:v>19.863149762348375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F5-4A4A-946F-389232EF48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0235475404284142"/>
          <c:y val="4.229778909123366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345102023537384E-2"/>
          <c:y val="0.28428918844502321"/>
          <c:w val="0.3697219541105749"/>
          <c:h val="0.7216475754873987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22.903101009999997</c:v>
                </c:pt>
                <c:pt idx="1">
                  <c:v>0.58324666000000036</c:v>
                </c:pt>
                <c:pt idx="2">
                  <c:v>95.963498290000004</c:v>
                </c:pt>
                <c:pt idx="3" formatCode="0.0">
                  <c:v>8.4201315000000001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C-4856-94D3-EBE669983C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765049530099052"/>
          <c:y val="0.40820130816737005"/>
          <c:w val="0.40643552620438583"/>
          <c:h val="0.4758747732322272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12059037217977968"/>
          <c:y val="9.05079164216249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78437604658714E-2"/>
          <c:y val="0.27379899620182802"/>
          <c:w val="0.39391331698776788"/>
          <c:h val="0.6949938990041960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17.18412</c:v>
                </c:pt>
                <c:pt idx="1">
                  <c:v>1.446855</c:v>
                </c:pt>
                <c:pt idx="2">
                  <c:v>1.9636340000000001</c:v>
                </c:pt>
                <c:pt idx="3">
                  <c:v>76.048138519999995</c:v>
                </c:pt>
                <c:pt idx="4" formatCode="0.0">
                  <c:v>6.4346449999999988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2A-4EA5-AE51-EC8DB8EA0A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637313023666759"/>
          <c:y val="0.32246226151427398"/>
          <c:w val="0.40024460393498329"/>
          <c:h val="0.580951755345420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1,8 %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2,5%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67,2%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113,2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283995186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1 837,2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2732073371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1 640,0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2 406,7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37179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287808"/>
              </p:ext>
            </p:extLst>
          </p:nvPr>
        </p:nvGraphicFramePr>
        <p:xfrm>
          <a:off x="-73450" y="5946244"/>
          <a:ext cx="4274747" cy="319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44191"/>
              </p:ext>
            </p:extLst>
          </p:nvPr>
        </p:nvGraphicFramePr>
        <p:xfrm>
          <a:off x="4316973" y="7754919"/>
          <a:ext cx="2207307" cy="496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01.02.2023г.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616787"/>
              </p:ext>
            </p:extLst>
          </p:nvPr>
        </p:nvGraphicFramePr>
        <p:xfrm>
          <a:off x="-1" y="959762"/>
          <a:ext cx="6873841" cy="390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35330"/>
              </p:ext>
            </p:extLst>
          </p:nvPr>
        </p:nvGraphicFramePr>
        <p:xfrm>
          <a:off x="0" y="5061598"/>
          <a:ext cx="6857280" cy="408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932446"/>
              </p:ext>
            </p:extLst>
          </p:nvPr>
        </p:nvGraphicFramePr>
        <p:xfrm>
          <a:off x="0" y="635109"/>
          <a:ext cx="6831360" cy="262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214407"/>
              </p:ext>
            </p:extLst>
          </p:nvPr>
        </p:nvGraphicFramePr>
        <p:xfrm>
          <a:off x="0" y="3186186"/>
          <a:ext cx="5905500" cy="307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99154"/>
              </p:ext>
            </p:extLst>
          </p:nvPr>
        </p:nvGraphicFramePr>
        <p:xfrm>
          <a:off x="5564560" y="4465396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79524" y="4919725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127,9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771335"/>
              </p:ext>
            </p:extLst>
          </p:nvPr>
        </p:nvGraphicFramePr>
        <p:xfrm>
          <a:off x="-1" y="5916658"/>
          <a:ext cx="5694103" cy="3227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98EDE96-4F4B-4ACB-BCC9-C9F3F7E3B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03739"/>
              </p:ext>
            </p:extLst>
          </p:nvPr>
        </p:nvGraphicFramePr>
        <p:xfrm>
          <a:off x="5575740" y="7003019"/>
          <a:ext cx="965200" cy="18331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240002958"/>
                    </a:ext>
                  </a:extLst>
                </a:gridCol>
              </a:tblGrid>
              <a:tr h="369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79372842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4894306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7595618"/>
                  </a:ext>
                </a:extLst>
              </a:tr>
              <a:tr h="35431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76,0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04776659"/>
                  </a:ext>
                </a:extLst>
              </a:tr>
              <a:tr h="36972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6228353"/>
                  </a:ext>
                </a:extLst>
              </a:tr>
            </a:tbl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45178" y="766035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103,1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728223368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 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1 715,1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115646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2023 года муниципальные программы Новокубанского района исполнены в сумме 104,2 млн. руб., что составляет 3,8%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11487"/>
              </p:ext>
            </p:extLst>
          </p:nvPr>
        </p:nvGraphicFramePr>
        <p:xfrm>
          <a:off x="390293" y="1298881"/>
          <a:ext cx="6206709" cy="6287016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7505</TotalTime>
  <Words>660</Words>
  <Application>Microsoft Office PowerPoint</Application>
  <PresentationFormat>Экран (4:3)</PresentationFormat>
  <Paragraphs>280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853</cp:revision>
  <cp:lastPrinted>2021-06-28T07:36:31Z</cp:lastPrinted>
  <dcterms:modified xsi:type="dcterms:W3CDTF">2023-02-21T09:32:11Z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